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12"/>
  </p:notesMasterIdLst>
  <p:sldIdLst>
    <p:sldId id="256" r:id="rId2"/>
    <p:sldId id="257" r:id="rId3"/>
    <p:sldId id="258" r:id="rId4"/>
    <p:sldId id="265" r:id="rId5"/>
    <p:sldId id="260" r:id="rId6"/>
    <p:sldId id="262" r:id="rId7"/>
    <p:sldId id="266" r:id="rId8"/>
    <p:sldId id="269" r:id="rId9"/>
    <p:sldId id="267" r:id="rId10"/>
    <p:sldId id="268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7E0278E7-46A9-468D-A4B5-4C992BD839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1641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Registry</a:t>
            </a:r>
            <a:r>
              <a:rPr lang="en-US" b="1" baseline="0" dirty="0" smtClean="0"/>
              <a:t> Report</a:t>
            </a:r>
            <a:r>
              <a:rPr lang="en-US" b="0" baseline="0" dirty="0" smtClean="0"/>
              <a:t>:  I</a:t>
            </a:r>
            <a:r>
              <a:rPr lang="en-US" baseline="0" dirty="0" smtClean="0"/>
              <a:t>ncluded all patients between the ages of 50 thru 80, assigned to Dr. Cutler, who have been seen in the past 10 years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baseline="0" dirty="0" smtClean="0"/>
              <a:t>107 patients had documentation in EMR (Discussed or Declined)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baseline="0" dirty="0" smtClean="0"/>
              <a:t>80 patients have not been seen since 2007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baseline="0" dirty="0" smtClean="0"/>
              <a:t>85 patients have been seen before they were age appropriate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baseline="0" dirty="0" smtClean="0"/>
              <a:t>17 patients had secured or were pending an </a:t>
            </a:r>
            <a:r>
              <a:rPr lang="en-US" baseline="0" dirty="0" err="1" smtClean="0"/>
              <a:t>appointmnet</a:t>
            </a:r>
            <a:r>
              <a:rPr lang="en-US" baseline="0" dirty="0" smtClean="0"/>
              <a:t> or were missed and were pending to be rescheduled.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baseline="0" dirty="0" smtClean="0"/>
              <a:t>14 patients had prior screening (Flex Sigmoidoscopy, FIT test, </a:t>
            </a:r>
            <a:r>
              <a:rPr lang="en-US" baseline="0" dirty="0" err="1" smtClean="0"/>
              <a:t>Giauiac</a:t>
            </a:r>
            <a:r>
              <a:rPr lang="en-US" baseline="0" dirty="0" smtClean="0"/>
              <a:t> Stool Cards)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baseline="0" dirty="0" smtClean="0"/>
              <a:t>7 Medically indicated (terminal)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B8AE1-99B7-4405-AF0E-7C40AF68426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645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1403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311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987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0028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2386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2157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2836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155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27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8113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020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C41AC441-1C5B-4780-8A3D-9335E012FEC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7526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322" name="Picture 5" descr="Mass Coalition log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6085400"/>
            <a:ext cx="3047999" cy="5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5928711"/>
            <a:ext cx="2971800" cy="8799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123"/>
            <a:ext cx="7772400" cy="1695450"/>
          </a:xfrm>
        </p:spPr>
        <p:txBody>
          <a:bodyPr/>
          <a:lstStyle/>
          <a:p>
            <a:pPr>
              <a:buClr>
                <a:schemeClr val="accent2"/>
              </a:buClr>
            </a:pP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 smtClean="0"/>
              <a:t>Mount </a:t>
            </a:r>
            <a:r>
              <a:rPr lang="en-US" sz="3600" b="1" dirty="0"/>
              <a:t>Auburn Professional Services </a:t>
            </a:r>
            <a:br>
              <a:rPr lang="en-US" sz="3600" b="1" dirty="0"/>
            </a:br>
            <a:r>
              <a:rPr lang="en-US" sz="3600" b="1" dirty="0"/>
              <a:t> Practice Improvement </a:t>
            </a:r>
            <a:r>
              <a:rPr lang="en-US" sz="3600" b="1" dirty="0" smtClean="0"/>
              <a:t>Project</a:t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/>
              <a:t>Mount Auburn Medical Associates</a:t>
            </a:r>
            <a:br>
              <a:rPr lang="en-US" sz="3600" b="1" dirty="0"/>
            </a:b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/>
              <a:t/>
            </a:r>
            <a:br>
              <a:rPr lang="en-US" sz="3600" b="1" dirty="0"/>
            </a:br>
            <a:endParaRPr lang="en-US" altLang="en-US" sz="3600" b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/>
          <a:p>
            <a:r>
              <a:rPr lang="en-US" sz="2400" b="1" dirty="0"/>
              <a:t>Appointment Referral Management</a:t>
            </a:r>
          </a:p>
          <a:p>
            <a:r>
              <a:rPr lang="en-US" sz="2400" b="1" dirty="0"/>
              <a:t>“Closing The Loop”</a:t>
            </a:r>
          </a:p>
          <a:p>
            <a:r>
              <a:rPr lang="en-US" sz="2400" b="1" dirty="0"/>
              <a:t>Colon Cancer </a:t>
            </a:r>
            <a:r>
              <a:rPr lang="en-US" sz="2400" b="1" dirty="0" smtClean="0"/>
              <a:t>Screening</a:t>
            </a:r>
          </a:p>
          <a:p>
            <a:r>
              <a:rPr lang="en-US" sz="2400" b="1" dirty="0" smtClean="0"/>
              <a:t>9/25/2015</a:t>
            </a:r>
            <a:endParaRPr lang="en-US" sz="2400" b="1" dirty="0"/>
          </a:p>
          <a:p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Practice Improvement Team</a:t>
            </a:r>
            <a:endParaRPr lang="en-US" alt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4724400" cy="3867150"/>
          </a:xfrm>
        </p:spPr>
        <p:txBody>
          <a:bodyPr/>
          <a:lstStyle/>
          <a:p>
            <a:pPr>
              <a:buSzTx/>
              <a:buFont typeface="Wingdings" pitchFamily="2" charset="2"/>
              <a:buChar char="§"/>
            </a:pPr>
            <a:endParaRPr lang="en-US" altLang="en-US" sz="1800" dirty="0" smtClean="0"/>
          </a:p>
          <a:p>
            <a:pPr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Anna </a:t>
            </a:r>
            <a:r>
              <a:rPr lang="en-US" altLang="en-US" sz="2400" dirty="0" err="1" smtClean="0"/>
              <a:t>Lourn</a:t>
            </a:r>
            <a:r>
              <a:rPr lang="en-US" altLang="en-US" sz="2400" dirty="0" smtClean="0"/>
              <a:t>, </a:t>
            </a:r>
            <a:r>
              <a:rPr lang="en-US" altLang="en-US" sz="2000" dirty="0" smtClean="0"/>
              <a:t>Medical Assistant</a:t>
            </a:r>
            <a:endParaRPr lang="en-US" altLang="en-US" sz="2400" dirty="0" smtClean="0"/>
          </a:p>
          <a:p>
            <a:pPr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Lora-Gross-</a:t>
            </a:r>
            <a:r>
              <a:rPr lang="en-US" altLang="en-US" sz="2400" dirty="0" err="1" smtClean="0"/>
              <a:t>Kostka,</a:t>
            </a:r>
            <a:r>
              <a:rPr lang="en-US" altLang="en-US" sz="2000" dirty="0" err="1" smtClean="0"/>
              <a:t>RN,BSN</a:t>
            </a:r>
            <a:r>
              <a:rPr lang="en-US" altLang="en-US" sz="2000" dirty="0" smtClean="0"/>
              <a:t>    Manager, Ambulatory Risk/Patient Safety Advisor</a:t>
            </a:r>
          </a:p>
          <a:p>
            <a:pPr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Sandra De Francisco, </a:t>
            </a:r>
            <a:r>
              <a:rPr lang="en-US" altLang="en-US" sz="2000" dirty="0" smtClean="0"/>
              <a:t>Practice Mgr. Team Leader</a:t>
            </a:r>
          </a:p>
          <a:p>
            <a:pPr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Judy McGrath, </a:t>
            </a:r>
            <a:r>
              <a:rPr lang="en-US" altLang="en-US" sz="2000" dirty="0"/>
              <a:t>M</a:t>
            </a:r>
            <a:r>
              <a:rPr lang="en-US" altLang="en-US" sz="2000" dirty="0" smtClean="0"/>
              <a:t>edical Secretary</a:t>
            </a:r>
          </a:p>
          <a:p>
            <a:pPr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Erika Anderson, </a:t>
            </a:r>
            <a:r>
              <a:rPr lang="en-US" altLang="en-US" sz="2000" dirty="0" smtClean="0"/>
              <a:t>Referral Manager</a:t>
            </a:r>
          </a:p>
          <a:p>
            <a:pPr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Andrew Cutler, MD, </a:t>
            </a:r>
            <a:r>
              <a:rPr lang="en-US" altLang="en-US" sz="2000" dirty="0" smtClean="0"/>
              <a:t>Physician Champion</a:t>
            </a:r>
            <a:endParaRPr lang="en-US" altLang="en-US" sz="2000" dirty="0"/>
          </a:p>
        </p:txBody>
      </p:sp>
      <p:pic>
        <p:nvPicPr>
          <p:cNvPr id="4" name="Picture 3" descr="C:\Users\sdefranc\AppData\Local\Microsoft\Windows\Temporary Internet Files\Content.Outlook\7BUI32KG\IMG_0102 (2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880726"/>
            <a:ext cx="4114800" cy="406809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Dr. Andrew Cutler of Mt. Auburn Medical Associates seeks to discuss and document Colon Cancer Screening with 100% of his empaneled </a:t>
            </a:r>
            <a:r>
              <a:rPr lang="en-US" sz="2400" dirty="0" smtClean="0"/>
              <a:t>patients </a:t>
            </a:r>
            <a:r>
              <a:rPr lang="en-US" sz="2400" dirty="0"/>
              <a:t>who fit the following criteria by June 1, 2016.</a:t>
            </a:r>
            <a:endParaRPr lang="en-US" sz="2800" dirty="0"/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000" i="1" dirty="0" smtClean="0"/>
              <a:t>Patients </a:t>
            </a:r>
            <a:r>
              <a:rPr lang="en-US" sz="2000" i="1" dirty="0"/>
              <a:t>age 50 thru 80 who have not had a colon cancer screening with recommended studies within  requisite time </a:t>
            </a:r>
            <a:r>
              <a:rPr lang="en-US" sz="2000" i="1" dirty="0" smtClean="0"/>
              <a:t>frame.</a:t>
            </a:r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800" i="1" dirty="0" smtClean="0"/>
              <a:t>100</a:t>
            </a:r>
            <a:r>
              <a:rPr lang="en-US" sz="1800" i="1" dirty="0"/>
              <a:t>% of those who agree to be screened will either be secured an appointment with the Gastrointestinal Specialist for consideration of a colonoscopy or be provided testing materials for the FIT test.</a:t>
            </a:r>
            <a:endParaRPr lang="en-US" sz="2000" i="1" dirty="0"/>
          </a:p>
          <a:p>
            <a:pPr lvl="1"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b="1" dirty="0" smtClean="0"/>
              <a:t>A </a:t>
            </a:r>
            <a:r>
              <a:rPr lang="en-US" sz="2400" b="1" dirty="0"/>
              <a:t>follow up conversation </a:t>
            </a:r>
            <a:r>
              <a:rPr lang="en-US" sz="2400" b="1" dirty="0" smtClean="0"/>
              <a:t>with every patient </a:t>
            </a:r>
            <a:endParaRPr lang="en-US" sz="2400" b="1" dirty="0"/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883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17166" y="858954"/>
            <a:ext cx="829343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 smtClean="0"/>
              <a:t> Referral Management Work Flow</a:t>
            </a:r>
            <a:endParaRPr lang="en-US" sz="4000" b="1" dirty="0"/>
          </a:p>
        </p:txBody>
      </p:sp>
      <p:grpSp>
        <p:nvGrpSpPr>
          <p:cNvPr id="2" name="Group 1"/>
          <p:cNvGrpSpPr/>
          <p:nvPr/>
        </p:nvGrpSpPr>
        <p:grpSpPr>
          <a:xfrm>
            <a:off x="533400" y="1981200"/>
            <a:ext cx="8305800" cy="4267200"/>
            <a:chOff x="533400" y="1981200"/>
            <a:chExt cx="8305800" cy="4267200"/>
          </a:xfrm>
        </p:grpSpPr>
        <p:sp>
          <p:nvSpPr>
            <p:cNvPr id="3" name="Rectangle 2"/>
            <p:cNvSpPr/>
            <p:nvPr/>
          </p:nvSpPr>
          <p:spPr>
            <a:xfrm>
              <a:off x="533400" y="1981200"/>
              <a:ext cx="8305800" cy="4267200"/>
            </a:xfrm>
            <a:prstGeom prst="rect">
              <a:avLst/>
            </a:prstGeom>
            <a:noFill/>
          </p:spPr>
        </p:sp>
        <p:sp>
          <p:nvSpPr>
            <p:cNvPr id="4" name="Rectangle 3"/>
            <p:cNvSpPr/>
            <p:nvPr/>
          </p:nvSpPr>
          <p:spPr>
            <a:xfrm rot="5400000" flipH="1" flipV="1">
              <a:off x="1237093" y="3924453"/>
              <a:ext cx="308059" cy="85376"/>
            </a:xfrm>
            <a:prstGeom prst="rect">
              <a:avLst/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Freeform 4"/>
            <p:cNvSpPr/>
            <p:nvPr/>
          </p:nvSpPr>
          <p:spPr>
            <a:xfrm>
              <a:off x="968035" y="1981370"/>
              <a:ext cx="2031838" cy="1161370"/>
            </a:xfrm>
            <a:custGeom>
              <a:avLst/>
              <a:gdLst>
                <a:gd name="connsiteX0" fmla="*/ 0 w 2031838"/>
                <a:gd name="connsiteY0" fmla="*/ 121910 h 1219103"/>
                <a:gd name="connsiteX1" fmla="*/ 121910 w 2031838"/>
                <a:gd name="connsiteY1" fmla="*/ 0 h 1219103"/>
                <a:gd name="connsiteX2" fmla="*/ 1909928 w 2031838"/>
                <a:gd name="connsiteY2" fmla="*/ 0 h 1219103"/>
                <a:gd name="connsiteX3" fmla="*/ 2031838 w 2031838"/>
                <a:gd name="connsiteY3" fmla="*/ 121910 h 1219103"/>
                <a:gd name="connsiteX4" fmla="*/ 2031838 w 2031838"/>
                <a:gd name="connsiteY4" fmla="*/ 1097193 h 1219103"/>
                <a:gd name="connsiteX5" fmla="*/ 1909928 w 2031838"/>
                <a:gd name="connsiteY5" fmla="*/ 1219103 h 1219103"/>
                <a:gd name="connsiteX6" fmla="*/ 121910 w 2031838"/>
                <a:gd name="connsiteY6" fmla="*/ 1219103 h 1219103"/>
                <a:gd name="connsiteX7" fmla="*/ 0 w 2031838"/>
                <a:gd name="connsiteY7" fmla="*/ 1097193 h 1219103"/>
                <a:gd name="connsiteX8" fmla="*/ 0 w 2031838"/>
                <a:gd name="connsiteY8" fmla="*/ 121910 h 121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1838" h="1219103">
                  <a:moveTo>
                    <a:pt x="0" y="121910"/>
                  </a:moveTo>
                  <a:cubicBezTo>
                    <a:pt x="0" y="54581"/>
                    <a:pt x="54581" y="0"/>
                    <a:pt x="121910" y="0"/>
                  </a:cubicBezTo>
                  <a:lnTo>
                    <a:pt x="1909928" y="0"/>
                  </a:lnTo>
                  <a:cubicBezTo>
                    <a:pt x="1977257" y="0"/>
                    <a:pt x="2031838" y="54581"/>
                    <a:pt x="2031838" y="121910"/>
                  </a:cubicBezTo>
                  <a:lnTo>
                    <a:pt x="2031838" y="1097193"/>
                  </a:lnTo>
                  <a:cubicBezTo>
                    <a:pt x="2031838" y="1164522"/>
                    <a:pt x="1977257" y="1219103"/>
                    <a:pt x="1909928" y="1219103"/>
                  </a:cubicBezTo>
                  <a:lnTo>
                    <a:pt x="121910" y="1219103"/>
                  </a:lnTo>
                  <a:cubicBezTo>
                    <a:pt x="54581" y="1219103"/>
                    <a:pt x="0" y="1164522"/>
                    <a:pt x="0" y="1097193"/>
                  </a:cubicBezTo>
                  <a:lnTo>
                    <a:pt x="0" y="12191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9046" tIns="89046" rIns="89046" bIns="8904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Colon Cancer Screening Referral Order Created</a:t>
              </a:r>
              <a:endParaRPr lang="en-US" sz="1400" kern="1200" dirty="0"/>
            </a:p>
          </p:txBody>
        </p:sp>
        <p:sp>
          <p:nvSpPr>
            <p:cNvPr id="9" name="Freeform 8"/>
            <p:cNvSpPr/>
            <p:nvPr/>
          </p:nvSpPr>
          <p:spPr>
            <a:xfrm>
              <a:off x="968035" y="3505249"/>
              <a:ext cx="2031838" cy="1094026"/>
            </a:xfrm>
            <a:custGeom>
              <a:avLst/>
              <a:gdLst>
                <a:gd name="connsiteX0" fmla="*/ 0 w 2031838"/>
                <a:gd name="connsiteY0" fmla="*/ 121910 h 1219103"/>
                <a:gd name="connsiteX1" fmla="*/ 121910 w 2031838"/>
                <a:gd name="connsiteY1" fmla="*/ 0 h 1219103"/>
                <a:gd name="connsiteX2" fmla="*/ 1909928 w 2031838"/>
                <a:gd name="connsiteY2" fmla="*/ 0 h 1219103"/>
                <a:gd name="connsiteX3" fmla="*/ 2031838 w 2031838"/>
                <a:gd name="connsiteY3" fmla="*/ 121910 h 1219103"/>
                <a:gd name="connsiteX4" fmla="*/ 2031838 w 2031838"/>
                <a:gd name="connsiteY4" fmla="*/ 1097193 h 1219103"/>
                <a:gd name="connsiteX5" fmla="*/ 1909928 w 2031838"/>
                <a:gd name="connsiteY5" fmla="*/ 1219103 h 1219103"/>
                <a:gd name="connsiteX6" fmla="*/ 121910 w 2031838"/>
                <a:gd name="connsiteY6" fmla="*/ 1219103 h 1219103"/>
                <a:gd name="connsiteX7" fmla="*/ 0 w 2031838"/>
                <a:gd name="connsiteY7" fmla="*/ 1097193 h 1219103"/>
                <a:gd name="connsiteX8" fmla="*/ 0 w 2031838"/>
                <a:gd name="connsiteY8" fmla="*/ 121910 h 121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1838" h="1219103">
                  <a:moveTo>
                    <a:pt x="0" y="121910"/>
                  </a:moveTo>
                  <a:cubicBezTo>
                    <a:pt x="0" y="54581"/>
                    <a:pt x="54581" y="0"/>
                    <a:pt x="121910" y="0"/>
                  </a:cubicBezTo>
                  <a:lnTo>
                    <a:pt x="1909928" y="0"/>
                  </a:lnTo>
                  <a:cubicBezTo>
                    <a:pt x="1977257" y="0"/>
                    <a:pt x="2031838" y="54581"/>
                    <a:pt x="2031838" y="121910"/>
                  </a:cubicBezTo>
                  <a:lnTo>
                    <a:pt x="2031838" y="1097193"/>
                  </a:lnTo>
                  <a:cubicBezTo>
                    <a:pt x="2031838" y="1164522"/>
                    <a:pt x="1977257" y="1219103"/>
                    <a:pt x="1909928" y="1219103"/>
                  </a:cubicBezTo>
                  <a:lnTo>
                    <a:pt x="121910" y="1219103"/>
                  </a:lnTo>
                  <a:cubicBezTo>
                    <a:pt x="54581" y="1219103"/>
                    <a:pt x="0" y="1164522"/>
                    <a:pt x="0" y="1097193"/>
                  </a:cubicBezTo>
                  <a:lnTo>
                    <a:pt x="0" y="12191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9046" tIns="89046" rIns="89046" bIns="8904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Appointment Scheduled With GI or FIT Test and Instructions Given</a:t>
              </a:r>
              <a:endParaRPr lang="en-US" sz="1400" kern="1200" dirty="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968035" y="5029127"/>
              <a:ext cx="2031838" cy="914473"/>
            </a:xfrm>
            <a:custGeom>
              <a:avLst/>
              <a:gdLst>
                <a:gd name="connsiteX0" fmla="*/ 0 w 2031838"/>
                <a:gd name="connsiteY0" fmla="*/ 121910 h 1219103"/>
                <a:gd name="connsiteX1" fmla="*/ 121910 w 2031838"/>
                <a:gd name="connsiteY1" fmla="*/ 0 h 1219103"/>
                <a:gd name="connsiteX2" fmla="*/ 1909928 w 2031838"/>
                <a:gd name="connsiteY2" fmla="*/ 0 h 1219103"/>
                <a:gd name="connsiteX3" fmla="*/ 2031838 w 2031838"/>
                <a:gd name="connsiteY3" fmla="*/ 121910 h 1219103"/>
                <a:gd name="connsiteX4" fmla="*/ 2031838 w 2031838"/>
                <a:gd name="connsiteY4" fmla="*/ 1097193 h 1219103"/>
                <a:gd name="connsiteX5" fmla="*/ 1909928 w 2031838"/>
                <a:gd name="connsiteY5" fmla="*/ 1219103 h 1219103"/>
                <a:gd name="connsiteX6" fmla="*/ 121910 w 2031838"/>
                <a:gd name="connsiteY6" fmla="*/ 1219103 h 1219103"/>
                <a:gd name="connsiteX7" fmla="*/ 0 w 2031838"/>
                <a:gd name="connsiteY7" fmla="*/ 1097193 h 1219103"/>
                <a:gd name="connsiteX8" fmla="*/ 0 w 2031838"/>
                <a:gd name="connsiteY8" fmla="*/ 121910 h 121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1838" h="1219103">
                  <a:moveTo>
                    <a:pt x="0" y="121910"/>
                  </a:moveTo>
                  <a:cubicBezTo>
                    <a:pt x="0" y="54581"/>
                    <a:pt x="54581" y="0"/>
                    <a:pt x="121910" y="0"/>
                  </a:cubicBezTo>
                  <a:lnTo>
                    <a:pt x="1909928" y="0"/>
                  </a:lnTo>
                  <a:cubicBezTo>
                    <a:pt x="1977257" y="0"/>
                    <a:pt x="2031838" y="54581"/>
                    <a:pt x="2031838" y="121910"/>
                  </a:cubicBezTo>
                  <a:lnTo>
                    <a:pt x="2031838" y="1097193"/>
                  </a:lnTo>
                  <a:cubicBezTo>
                    <a:pt x="2031838" y="1164522"/>
                    <a:pt x="1977257" y="1219103"/>
                    <a:pt x="1909928" y="1219103"/>
                  </a:cubicBezTo>
                  <a:lnTo>
                    <a:pt x="121910" y="1219103"/>
                  </a:lnTo>
                  <a:cubicBezTo>
                    <a:pt x="54581" y="1219103"/>
                    <a:pt x="0" y="1164522"/>
                    <a:pt x="0" y="1097193"/>
                  </a:cubicBezTo>
                  <a:lnTo>
                    <a:pt x="0" y="12191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9046" tIns="89046" rIns="89046" bIns="8904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Insurance Authorization Referral Processed</a:t>
              </a:r>
              <a:endParaRPr lang="en-US" sz="1400" kern="1200" dirty="0"/>
            </a:p>
          </p:txBody>
        </p:sp>
        <p:sp>
          <p:nvSpPr>
            <p:cNvPr id="12" name="Up Arrow 11"/>
            <p:cNvSpPr/>
            <p:nvPr/>
          </p:nvSpPr>
          <p:spPr>
            <a:xfrm rot="5400000" flipH="1">
              <a:off x="4048085" y="4534337"/>
              <a:ext cx="66132" cy="63741"/>
            </a:xfrm>
            <a:prstGeom prst="upArrow">
              <a:avLst/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3670380" y="5029127"/>
              <a:ext cx="2031838" cy="914473"/>
            </a:xfrm>
            <a:custGeom>
              <a:avLst/>
              <a:gdLst>
                <a:gd name="connsiteX0" fmla="*/ 0 w 2031838"/>
                <a:gd name="connsiteY0" fmla="*/ 121910 h 1219103"/>
                <a:gd name="connsiteX1" fmla="*/ 121910 w 2031838"/>
                <a:gd name="connsiteY1" fmla="*/ 0 h 1219103"/>
                <a:gd name="connsiteX2" fmla="*/ 1909928 w 2031838"/>
                <a:gd name="connsiteY2" fmla="*/ 0 h 1219103"/>
                <a:gd name="connsiteX3" fmla="*/ 2031838 w 2031838"/>
                <a:gd name="connsiteY3" fmla="*/ 121910 h 1219103"/>
                <a:gd name="connsiteX4" fmla="*/ 2031838 w 2031838"/>
                <a:gd name="connsiteY4" fmla="*/ 1097193 h 1219103"/>
                <a:gd name="connsiteX5" fmla="*/ 1909928 w 2031838"/>
                <a:gd name="connsiteY5" fmla="*/ 1219103 h 1219103"/>
                <a:gd name="connsiteX6" fmla="*/ 121910 w 2031838"/>
                <a:gd name="connsiteY6" fmla="*/ 1219103 h 1219103"/>
                <a:gd name="connsiteX7" fmla="*/ 0 w 2031838"/>
                <a:gd name="connsiteY7" fmla="*/ 1097193 h 1219103"/>
                <a:gd name="connsiteX8" fmla="*/ 0 w 2031838"/>
                <a:gd name="connsiteY8" fmla="*/ 121910 h 121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1838" h="1219103">
                  <a:moveTo>
                    <a:pt x="0" y="121910"/>
                  </a:moveTo>
                  <a:cubicBezTo>
                    <a:pt x="0" y="54581"/>
                    <a:pt x="54581" y="0"/>
                    <a:pt x="121910" y="0"/>
                  </a:cubicBezTo>
                  <a:lnTo>
                    <a:pt x="1909928" y="0"/>
                  </a:lnTo>
                  <a:cubicBezTo>
                    <a:pt x="1977257" y="0"/>
                    <a:pt x="2031838" y="54581"/>
                    <a:pt x="2031838" y="121910"/>
                  </a:cubicBezTo>
                  <a:lnTo>
                    <a:pt x="2031838" y="1097193"/>
                  </a:lnTo>
                  <a:cubicBezTo>
                    <a:pt x="2031838" y="1164522"/>
                    <a:pt x="1977257" y="1219103"/>
                    <a:pt x="1909928" y="1219103"/>
                  </a:cubicBezTo>
                  <a:lnTo>
                    <a:pt x="121910" y="1219103"/>
                  </a:lnTo>
                  <a:cubicBezTo>
                    <a:pt x="54581" y="1219103"/>
                    <a:pt x="0" y="1164522"/>
                    <a:pt x="0" y="1097193"/>
                  </a:cubicBezTo>
                  <a:lnTo>
                    <a:pt x="0" y="12191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9046" tIns="89046" rIns="89046" bIns="8904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/>
                <a:t>Consult Note </a:t>
              </a:r>
              <a:r>
                <a:rPr lang="en-US" sz="1400" kern="1200" dirty="0" smtClean="0"/>
                <a:t>Electronically Sent to Specialist  (P2P, fax, </a:t>
              </a:r>
              <a:r>
                <a:rPr lang="en-US" sz="1400" kern="1200" dirty="0" err="1" smtClean="0"/>
                <a:t>etc</a:t>
              </a:r>
              <a:r>
                <a:rPr lang="en-US" sz="1400" kern="1200" dirty="0" smtClean="0"/>
                <a:t>) </a:t>
              </a:r>
              <a:endParaRPr lang="en-US" sz="1400" kern="1200" dirty="0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670380" y="3599867"/>
              <a:ext cx="2031838" cy="966340"/>
            </a:xfrm>
            <a:custGeom>
              <a:avLst/>
              <a:gdLst>
                <a:gd name="connsiteX0" fmla="*/ 0 w 2031838"/>
                <a:gd name="connsiteY0" fmla="*/ 121910 h 1219103"/>
                <a:gd name="connsiteX1" fmla="*/ 121910 w 2031838"/>
                <a:gd name="connsiteY1" fmla="*/ 0 h 1219103"/>
                <a:gd name="connsiteX2" fmla="*/ 1909928 w 2031838"/>
                <a:gd name="connsiteY2" fmla="*/ 0 h 1219103"/>
                <a:gd name="connsiteX3" fmla="*/ 2031838 w 2031838"/>
                <a:gd name="connsiteY3" fmla="*/ 121910 h 1219103"/>
                <a:gd name="connsiteX4" fmla="*/ 2031838 w 2031838"/>
                <a:gd name="connsiteY4" fmla="*/ 1097193 h 1219103"/>
                <a:gd name="connsiteX5" fmla="*/ 1909928 w 2031838"/>
                <a:gd name="connsiteY5" fmla="*/ 1219103 h 1219103"/>
                <a:gd name="connsiteX6" fmla="*/ 121910 w 2031838"/>
                <a:gd name="connsiteY6" fmla="*/ 1219103 h 1219103"/>
                <a:gd name="connsiteX7" fmla="*/ 0 w 2031838"/>
                <a:gd name="connsiteY7" fmla="*/ 1097193 h 1219103"/>
                <a:gd name="connsiteX8" fmla="*/ 0 w 2031838"/>
                <a:gd name="connsiteY8" fmla="*/ 121910 h 121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1838" h="1219103">
                  <a:moveTo>
                    <a:pt x="0" y="121910"/>
                  </a:moveTo>
                  <a:cubicBezTo>
                    <a:pt x="0" y="54581"/>
                    <a:pt x="54581" y="0"/>
                    <a:pt x="121910" y="0"/>
                  </a:cubicBezTo>
                  <a:lnTo>
                    <a:pt x="1909928" y="0"/>
                  </a:lnTo>
                  <a:cubicBezTo>
                    <a:pt x="1977257" y="0"/>
                    <a:pt x="2031838" y="54581"/>
                    <a:pt x="2031838" y="121910"/>
                  </a:cubicBezTo>
                  <a:lnTo>
                    <a:pt x="2031838" y="1097193"/>
                  </a:lnTo>
                  <a:cubicBezTo>
                    <a:pt x="2031838" y="1164522"/>
                    <a:pt x="1977257" y="1219103"/>
                    <a:pt x="1909928" y="1219103"/>
                  </a:cubicBezTo>
                  <a:lnTo>
                    <a:pt x="121910" y="1219103"/>
                  </a:lnTo>
                  <a:cubicBezTo>
                    <a:pt x="54581" y="1219103"/>
                    <a:pt x="0" y="1164522"/>
                    <a:pt x="0" y="1097193"/>
                  </a:cubicBezTo>
                  <a:lnTo>
                    <a:pt x="0" y="12191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9046" tIns="89046" rIns="89046" bIns="8904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Patient Seen By GI or FIT Test Returned and processed</a:t>
              </a:r>
              <a:endParaRPr lang="en-US" sz="1400" kern="1200" dirty="0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636005" y="1981200"/>
              <a:ext cx="2047778" cy="1219270"/>
            </a:xfrm>
            <a:custGeom>
              <a:avLst/>
              <a:gdLst>
                <a:gd name="connsiteX0" fmla="*/ 0 w 2031838"/>
                <a:gd name="connsiteY0" fmla="*/ 121910 h 1219103"/>
                <a:gd name="connsiteX1" fmla="*/ 121910 w 2031838"/>
                <a:gd name="connsiteY1" fmla="*/ 0 h 1219103"/>
                <a:gd name="connsiteX2" fmla="*/ 1909928 w 2031838"/>
                <a:gd name="connsiteY2" fmla="*/ 0 h 1219103"/>
                <a:gd name="connsiteX3" fmla="*/ 2031838 w 2031838"/>
                <a:gd name="connsiteY3" fmla="*/ 121910 h 1219103"/>
                <a:gd name="connsiteX4" fmla="*/ 2031838 w 2031838"/>
                <a:gd name="connsiteY4" fmla="*/ 1097193 h 1219103"/>
                <a:gd name="connsiteX5" fmla="*/ 1909928 w 2031838"/>
                <a:gd name="connsiteY5" fmla="*/ 1219103 h 1219103"/>
                <a:gd name="connsiteX6" fmla="*/ 121910 w 2031838"/>
                <a:gd name="connsiteY6" fmla="*/ 1219103 h 1219103"/>
                <a:gd name="connsiteX7" fmla="*/ 0 w 2031838"/>
                <a:gd name="connsiteY7" fmla="*/ 1097193 h 1219103"/>
                <a:gd name="connsiteX8" fmla="*/ 0 w 2031838"/>
                <a:gd name="connsiteY8" fmla="*/ 121910 h 121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1838" h="1219103">
                  <a:moveTo>
                    <a:pt x="0" y="121910"/>
                  </a:moveTo>
                  <a:cubicBezTo>
                    <a:pt x="0" y="54581"/>
                    <a:pt x="54581" y="0"/>
                    <a:pt x="121910" y="0"/>
                  </a:cubicBezTo>
                  <a:lnTo>
                    <a:pt x="1909928" y="0"/>
                  </a:lnTo>
                  <a:cubicBezTo>
                    <a:pt x="1977257" y="0"/>
                    <a:pt x="2031838" y="54581"/>
                    <a:pt x="2031838" y="121910"/>
                  </a:cubicBezTo>
                  <a:lnTo>
                    <a:pt x="2031838" y="1097193"/>
                  </a:lnTo>
                  <a:cubicBezTo>
                    <a:pt x="2031838" y="1164522"/>
                    <a:pt x="1977257" y="1219103"/>
                    <a:pt x="1909928" y="1219103"/>
                  </a:cubicBezTo>
                  <a:lnTo>
                    <a:pt x="121910" y="1219103"/>
                  </a:lnTo>
                  <a:cubicBezTo>
                    <a:pt x="54581" y="1219103"/>
                    <a:pt x="0" y="1164522"/>
                    <a:pt x="0" y="1097193"/>
                  </a:cubicBezTo>
                  <a:lnTo>
                    <a:pt x="0" y="12191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9046" tIns="89046" rIns="89046" bIns="8904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GI Consult Note or FIT Test Results Electronically returned to PCP  (P2P, Fax, Lab Encounter, </a:t>
              </a:r>
              <a:r>
                <a:rPr lang="en-US" sz="1400" kern="1200" dirty="0" err="1" smtClean="0"/>
                <a:t>etc</a:t>
              </a:r>
              <a:r>
                <a:rPr lang="en-US" sz="1400" kern="1200" dirty="0" smtClean="0"/>
                <a:t>)</a:t>
              </a:r>
              <a:endParaRPr lang="en-US" sz="1400" kern="1200" dirty="0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6372726" y="2038072"/>
              <a:ext cx="2031838" cy="1104668"/>
            </a:xfrm>
            <a:custGeom>
              <a:avLst/>
              <a:gdLst>
                <a:gd name="connsiteX0" fmla="*/ 0 w 2031838"/>
                <a:gd name="connsiteY0" fmla="*/ 121910 h 1219103"/>
                <a:gd name="connsiteX1" fmla="*/ 121910 w 2031838"/>
                <a:gd name="connsiteY1" fmla="*/ 0 h 1219103"/>
                <a:gd name="connsiteX2" fmla="*/ 1909928 w 2031838"/>
                <a:gd name="connsiteY2" fmla="*/ 0 h 1219103"/>
                <a:gd name="connsiteX3" fmla="*/ 2031838 w 2031838"/>
                <a:gd name="connsiteY3" fmla="*/ 121910 h 1219103"/>
                <a:gd name="connsiteX4" fmla="*/ 2031838 w 2031838"/>
                <a:gd name="connsiteY4" fmla="*/ 1097193 h 1219103"/>
                <a:gd name="connsiteX5" fmla="*/ 1909928 w 2031838"/>
                <a:gd name="connsiteY5" fmla="*/ 1219103 h 1219103"/>
                <a:gd name="connsiteX6" fmla="*/ 121910 w 2031838"/>
                <a:gd name="connsiteY6" fmla="*/ 1219103 h 1219103"/>
                <a:gd name="connsiteX7" fmla="*/ 0 w 2031838"/>
                <a:gd name="connsiteY7" fmla="*/ 1097193 h 1219103"/>
                <a:gd name="connsiteX8" fmla="*/ 0 w 2031838"/>
                <a:gd name="connsiteY8" fmla="*/ 121910 h 121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1838" h="1219103">
                  <a:moveTo>
                    <a:pt x="0" y="121910"/>
                  </a:moveTo>
                  <a:cubicBezTo>
                    <a:pt x="0" y="54581"/>
                    <a:pt x="54581" y="0"/>
                    <a:pt x="121910" y="0"/>
                  </a:cubicBezTo>
                  <a:lnTo>
                    <a:pt x="1909928" y="0"/>
                  </a:lnTo>
                  <a:cubicBezTo>
                    <a:pt x="1977257" y="0"/>
                    <a:pt x="2031838" y="54581"/>
                    <a:pt x="2031838" y="121910"/>
                  </a:cubicBezTo>
                  <a:lnTo>
                    <a:pt x="2031838" y="1097193"/>
                  </a:lnTo>
                  <a:cubicBezTo>
                    <a:pt x="2031838" y="1164522"/>
                    <a:pt x="1977257" y="1219103"/>
                    <a:pt x="1909928" y="1219103"/>
                  </a:cubicBezTo>
                  <a:lnTo>
                    <a:pt x="121910" y="1219103"/>
                  </a:lnTo>
                  <a:cubicBezTo>
                    <a:pt x="54581" y="1219103"/>
                    <a:pt x="0" y="1164522"/>
                    <a:pt x="0" y="1097193"/>
                  </a:cubicBezTo>
                  <a:lnTo>
                    <a:pt x="0" y="12191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9046" tIns="89046" rIns="89046" bIns="8904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Patient Follow up with PCP and Next Steps Discussed</a:t>
              </a:r>
              <a:endParaRPr lang="en-US" sz="1400" kern="1200" dirty="0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6372726" y="3599868"/>
              <a:ext cx="2031838" cy="933274"/>
            </a:xfrm>
            <a:custGeom>
              <a:avLst/>
              <a:gdLst>
                <a:gd name="connsiteX0" fmla="*/ 0 w 2031838"/>
                <a:gd name="connsiteY0" fmla="*/ 121910 h 1219103"/>
                <a:gd name="connsiteX1" fmla="*/ 121910 w 2031838"/>
                <a:gd name="connsiteY1" fmla="*/ 0 h 1219103"/>
                <a:gd name="connsiteX2" fmla="*/ 1909928 w 2031838"/>
                <a:gd name="connsiteY2" fmla="*/ 0 h 1219103"/>
                <a:gd name="connsiteX3" fmla="*/ 2031838 w 2031838"/>
                <a:gd name="connsiteY3" fmla="*/ 121910 h 1219103"/>
                <a:gd name="connsiteX4" fmla="*/ 2031838 w 2031838"/>
                <a:gd name="connsiteY4" fmla="*/ 1097193 h 1219103"/>
                <a:gd name="connsiteX5" fmla="*/ 1909928 w 2031838"/>
                <a:gd name="connsiteY5" fmla="*/ 1219103 h 1219103"/>
                <a:gd name="connsiteX6" fmla="*/ 121910 w 2031838"/>
                <a:gd name="connsiteY6" fmla="*/ 1219103 h 1219103"/>
                <a:gd name="connsiteX7" fmla="*/ 0 w 2031838"/>
                <a:gd name="connsiteY7" fmla="*/ 1097193 h 1219103"/>
                <a:gd name="connsiteX8" fmla="*/ 0 w 2031838"/>
                <a:gd name="connsiteY8" fmla="*/ 121910 h 121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1838" h="1219103">
                  <a:moveTo>
                    <a:pt x="0" y="121910"/>
                  </a:moveTo>
                  <a:cubicBezTo>
                    <a:pt x="0" y="54581"/>
                    <a:pt x="54581" y="0"/>
                    <a:pt x="121910" y="0"/>
                  </a:cubicBezTo>
                  <a:lnTo>
                    <a:pt x="1909928" y="0"/>
                  </a:lnTo>
                  <a:cubicBezTo>
                    <a:pt x="1977257" y="0"/>
                    <a:pt x="2031838" y="54581"/>
                    <a:pt x="2031838" y="121910"/>
                  </a:cubicBezTo>
                  <a:lnTo>
                    <a:pt x="2031838" y="1097193"/>
                  </a:lnTo>
                  <a:cubicBezTo>
                    <a:pt x="2031838" y="1164522"/>
                    <a:pt x="1977257" y="1219103"/>
                    <a:pt x="1909928" y="1219103"/>
                  </a:cubicBezTo>
                  <a:lnTo>
                    <a:pt x="121910" y="1219103"/>
                  </a:lnTo>
                  <a:cubicBezTo>
                    <a:pt x="54581" y="1219103"/>
                    <a:pt x="0" y="1164522"/>
                    <a:pt x="0" y="1097193"/>
                  </a:cubicBezTo>
                  <a:lnTo>
                    <a:pt x="0" y="12191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9046" tIns="89046" rIns="89046" bIns="8904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 smtClean="0"/>
                <a:t>Future Appointment Alerts are Created for Future </a:t>
              </a:r>
              <a:r>
                <a:rPr lang="en-US" sz="1400" dirty="0"/>
                <a:t>F</a:t>
              </a:r>
              <a:r>
                <a:rPr lang="en-US" sz="1400" dirty="0" smtClean="0"/>
                <a:t>ollow</a:t>
              </a:r>
            </a:p>
          </p:txBody>
        </p:sp>
      </p:grpSp>
      <p:sp>
        <p:nvSpPr>
          <p:cNvPr id="27" name="Down Arrow 26"/>
          <p:cNvSpPr/>
          <p:nvPr/>
        </p:nvSpPr>
        <p:spPr bwMode="auto">
          <a:xfrm>
            <a:off x="1685544" y="3142739"/>
            <a:ext cx="596820" cy="457128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8" name="Down Arrow 27"/>
          <p:cNvSpPr/>
          <p:nvPr/>
        </p:nvSpPr>
        <p:spPr bwMode="auto">
          <a:xfrm>
            <a:off x="1685544" y="4599274"/>
            <a:ext cx="596820" cy="457128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1" name="Down Arrow 30"/>
          <p:cNvSpPr/>
          <p:nvPr/>
        </p:nvSpPr>
        <p:spPr bwMode="auto">
          <a:xfrm rot="10800000">
            <a:off x="4267200" y="4584420"/>
            <a:ext cx="701986" cy="486835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2" name="Down Arrow 31"/>
          <p:cNvSpPr/>
          <p:nvPr/>
        </p:nvSpPr>
        <p:spPr bwMode="auto">
          <a:xfrm rot="10800000">
            <a:off x="4308901" y="3162921"/>
            <a:ext cx="701986" cy="457128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Right Arrow 32"/>
          <p:cNvSpPr/>
          <p:nvPr/>
        </p:nvSpPr>
        <p:spPr bwMode="auto">
          <a:xfrm>
            <a:off x="5671946" y="2438400"/>
            <a:ext cx="670507" cy="4846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4" name="Down Arrow 33"/>
          <p:cNvSpPr/>
          <p:nvPr/>
        </p:nvSpPr>
        <p:spPr bwMode="auto">
          <a:xfrm>
            <a:off x="6874930" y="3157594"/>
            <a:ext cx="596820" cy="457128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023-3A79-45D7-92F4-4AC77C46C561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29" name="Right Arrow 28"/>
          <p:cNvSpPr/>
          <p:nvPr/>
        </p:nvSpPr>
        <p:spPr bwMode="auto">
          <a:xfrm>
            <a:off x="2999873" y="5171778"/>
            <a:ext cx="670507" cy="62917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21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458200" cy="1143000"/>
          </a:xfrm>
        </p:spPr>
        <p:txBody>
          <a:bodyPr>
            <a:noAutofit/>
          </a:bodyPr>
          <a:lstStyle/>
          <a:p>
            <a:r>
              <a:rPr lang="en-US" b="1" dirty="0" smtClean="0"/>
              <a:t>Dr. Cutler’s Panel: </a:t>
            </a:r>
            <a:r>
              <a:rPr lang="en-US" sz="3200" b="0" dirty="0" smtClean="0"/>
              <a:t>Who meets the criteria for Colon Cancer Screen Risk Assessment?</a:t>
            </a:r>
            <a:endParaRPr lang="en-US" sz="32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3962400"/>
          </a:xfrm>
        </p:spPr>
        <p:txBody>
          <a:bodyPr>
            <a:normAutofit fontScale="92500" lnSpcReduction="20000"/>
          </a:bodyPr>
          <a:lstStyle/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dirty="0" smtClean="0"/>
              <a:t>Registry Report was run on June 9, 2015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dirty="0" smtClean="0"/>
              <a:t>Included </a:t>
            </a:r>
            <a:r>
              <a:rPr lang="en-US" dirty="0"/>
              <a:t>all patients </a:t>
            </a:r>
            <a:r>
              <a:rPr lang="en-US" dirty="0" smtClean="0"/>
              <a:t>age 50 </a:t>
            </a:r>
            <a:r>
              <a:rPr lang="en-US" dirty="0"/>
              <a:t>thru </a:t>
            </a:r>
            <a:r>
              <a:rPr lang="en-US" dirty="0" smtClean="0"/>
              <a:t>80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dirty="0" smtClean="0"/>
              <a:t>Assigned </a:t>
            </a:r>
            <a:r>
              <a:rPr lang="en-US" dirty="0"/>
              <a:t>to Dr. </a:t>
            </a:r>
            <a:r>
              <a:rPr lang="en-US" dirty="0" smtClean="0"/>
              <a:t>Cutler as the Primary Care Provider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dirty="0" smtClean="0"/>
              <a:t>Have </a:t>
            </a:r>
            <a:r>
              <a:rPr lang="en-US" dirty="0"/>
              <a:t>been seen in the past 10 </a:t>
            </a:r>
            <a:r>
              <a:rPr lang="en-US" dirty="0" smtClean="0"/>
              <a:t>years </a:t>
            </a:r>
          </a:p>
          <a:p>
            <a:pPr marL="0" indent="0">
              <a:buNone/>
            </a:pPr>
            <a:r>
              <a:rPr lang="en-US" b="1" dirty="0" smtClean="0"/>
              <a:t>1038 patients are listed with Dr. Cutler as the PCP.  </a:t>
            </a:r>
          </a:p>
          <a:p>
            <a:pPr marL="0" indent="0">
              <a:buNone/>
            </a:pPr>
            <a:r>
              <a:rPr lang="en-US" b="1" dirty="0" smtClean="0"/>
              <a:t>310 patients have not had the Colon Cancer Screening documented in the Medical Record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645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685800" y="381000"/>
            <a:ext cx="77724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endParaRPr lang="en-US" sz="4000" b="1" kern="0" dirty="0" smtClean="0"/>
          </a:p>
          <a:p>
            <a:r>
              <a:rPr lang="en-US" sz="4000" b="1" kern="0" dirty="0" smtClean="0"/>
              <a:t>Dr. Cutler’s Registry Breakdown</a:t>
            </a:r>
            <a:endParaRPr lang="en-US" sz="4000" kern="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478150"/>
              </p:ext>
            </p:extLst>
          </p:nvPr>
        </p:nvGraphicFramePr>
        <p:xfrm>
          <a:off x="533400" y="1905000"/>
          <a:ext cx="8153400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3692"/>
                <a:gridCol w="625970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# of Patients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Status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Documentation</a:t>
                      </a:r>
                      <a:r>
                        <a:rPr lang="en-US" sz="2400" baseline="0" dirty="0" smtClean="0"/>
                        <a:t> in EMR – discussed and declined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Not been seen since 2007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Seen before age 50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Secured or were pending an appointment or were missed and were pending to be rescheduled.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Had prior screening </a:t>
                      </a:r>
                      <a:r>
                        <a:rPr lang="en-US" sz="2000" baseline="0" dirty="0" smtClean="0"/>
                        <a:t>(Flexible  Sigmoidoscopy,  </a:t>
                      </a:r>
                    </a:p>
                    <a:p>
                      <a:r>
                        <a:rPr lang="en-US" sz="2000" baseline="0" dirty="0" smtClean="0"/>
                        <a:t>FIT Test, or Fecal</a:t>
                      </a:r>
                      <a:r>
                        <a:rPr lang="en-US" sz="2000" dirty="0" smtClean="0"/>
                        <a:t> Occult </a:t>
                      </a:r>
                      <a:r>
                        <a:rPr lang="en-US" sz="2000" baseline="0" dirty="0" smtClean="0"/>
                        <a:t>Cards)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Terminally ill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023-3A79-45D7-92F4-4AC77C46C561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870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1326-3102-4DE4-A603-9A87FC98AAD2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r>
              <a:rPr lang="en-US" sz="4000" b="1" dirty="0" smtClean="0"/>
              <a:t>Surprises</a:t>
            </a:r>
            <a:endParaRPr lang="en-US" sz="4000" b="1" dirty="0"/>
          </a:p>
        </p:txBody>
      </p:sp>
      <p:sp>
        <p:nvSpPr>
          <p:cNvPr id="6" name="Rectangle 5"/>
          <p:cNvSpPr/>
          <p:nvPr/>
        </p:nvSpPr>
        <p:spPr>
          <a:xfrm>
            <a:off x="1295400" y="2151728"/>
            <a:ext cx="6781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3200" dirty="0" smtClean="0"/>
              <a:t> P2P </a:t>
            </a:r>
            <a:r>
              <a:rPr lang="en-US" sz="3200" dirty="0"/>
              <a:t>Application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3200" dirty="0" smtClean="0"/>
              <a:t> GI Scheduling</a:t>
            </a:r>
            <a:endParaRPr lang="en-US" sz="3200" dirty="0"/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3200" dirty="0" smtClean="0"/>
              <a:t> Colonoscopy </a:t>
            </a:r>
            <a:r>
              <a:rPr lang="en-US" sz="3200" dirty="0"/>
              <a:t>Prep 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3200" dirty="0" smtClean="0"/>
              <a:t> Future </a:t>
            </a:r>
            <a:r>
              <a:rPr lang="en-US" sz="3200" dirty="0"/>
              <a:t>Recommended Follow </a:t>
            </a:r>
            <a:r>
              <a:rPr lang="en-US" sz="3200" dirty="0" smtClean="0"/>
              <a:t>Up Appointment </a:t>
            </a:r>
            <a:r>
              <a:rPr lang="en-US" sz="3200" dirty="0"/>
              <a:t>with GI </a:t>
            </a:r>
            <a:endParaRPr lang="en-US" sz="3200" dirty="0" smtClean="0"/>
          </a:p>
          <a:p>
            <a:pPr lvl="1">
              <a:buSzPct val="100000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2465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Barriers?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981200"/>
            <a:ext cx="6629400" cy="3867150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441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Safety &amp; Efficiency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559591"/>
              </p:ext>
            </p:extLst>
          </p:nvPr>
        </p:nvGraphicFramePr>
        <p:xfrm>
          <a:off x="914400" y="2057400"/>
          <a:ext cx="73914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3657600"/>
              </a:tblGrid>
              <a:tr h="36146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Patient Safety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Efficiency</a:t>
                      </a:r>
                      <a:endParaRPr lang="en-US" sz="2400" dirty="0"/>
                    </a:p>
                  </a:txBody>
                  <a:tcPr/>
                </a:tc>
              </a:tr>
              <a:tr h="554241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Faxed GI Notes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Standard reliable process forwarding</a:t>
                      </a:r>
                      <a:r>
                        <a:rPr lang="en-US" sz="2000" baseline="0" dirty="0" smtClean="0"/>
                        <a:t> G</a:t>
                      </a:r>
                      <a:r>
                        <a:rPr lang="en-US" sz="2000" dirty="0" smtClean="0"/>
                        <a:t>I notes</a:t>
                      </a:r>
                      <a:endParaRPr lang="en-US" sz="2000" dirty="0"/>
                    </a:p>
                  </a:txBody>
                  <a:tcPr/>
                </a:tc>
              </a:tr>
              <a:tr h="554241">
                <a:tc>
                  <a:txBody>
                    <a:bodyPr/>
                    <a:lstStyle/>
                    <a:p>
                      <a:r>
                        <a:rPr lang="en-US" sz="2000" baseline="0" dirty="0" smtClean="0"/>
                        <a:t>Patient refuses colonoscopy or FIT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Standard</a:t>
                      </a:r>
                      <a:r>
                        <a:rPr lang="en-US" sz="2000" baseline="0" dirty="0" smtClean="0"/>
                        <a:t> outreach/documentation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baseline="0" dirty="0" smtClean="0"/>
                        <a:t>process when patients refuse</a:t>
                      </a:r>
                      <a:endParaRPr lang="en-US" sz="2000" dirty="0"/>
                    </a:p>
                  </a:txBody>
                  <a:tcPr/>
                </a:tc>
              </a:tr>
              <a:tr h="79521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 follow-up conversation with every patient (and documented)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Standard expectation of communication and by whom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</a:tr>
              <a:tr h="554241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Process</a:t>
                      </a:r>
                      <a:r>
                        <a:rPr lang="en-US" sz="2000" baseline="0" dirty="0" smtClean="0"/>
                        <a:t> (Alerts) for </a:t>
                      </a:r>
                      <a:r>
                        <a:rPr lang="en-US" sz="2000" dirty="0" smtClean="0"/>
                        <a:t>Recommended Follow Up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Standard</a:t>
                      </a:r>
                      <a:r>
                        <a:rPr lang="en-US" sz="2000" baseline="0" dirty="0" smtClean="0"/>
                        <a:t> communication process to schedule future appointments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226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08673" y="3198168"/>
            <a:ext cx="261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09800" y="1066800"/>
            <a:ext cx="472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Next Steps</a:t>
            </a:r>
            <a:endParaRPr lang="en-US" sz="40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476119"/>
              </p:ext>
            </p:extLst>
          </p:nvPr>
        </p:nvGraphicFramePr>
        <p:xfrm>
          <a:off x="685800" y="1905000"/>
          <a:ext cx="76962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96200"/>
              </a:tblGrid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/>
                        <a:t>3</a:t>
                      </a:r>
                      <a:r>
                        <a:rPr lang="en-US" sz="2400" baseline="0" dirty="0" smtClean="0"/>
                        <a:t> Patients will review our  Colonoscopy Outreach Letter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aseline="0" dirty="0" smtClean="0"/>
                        <a:t>3 Patients will provide feedback regarding the Patient Portal</a:t>
                      </a:r>
                      <a:endParaRPr lang="en-US" sz="2400" dirty="0" smtClean="0"/>
                    </a:p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023-3A79-45D7-92F4-4AC77C46C561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135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alition-MAH powerpoint template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Coalition-MAH powerpoint template</Template>
  <TotalTime>253</TotalTime>
  <Words>591</Words>
  <Application>Microsoft Office PowerPoint</Application>
  <PresentationFormat>On-screen Show (4:3)</PresentationFormat>
  <Paragraphs>90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Monotype Sorts</vt:lpstr>
      <vt:lpstr>Times New Roman</vt:lpstr>
      <vt:lpstr>Wingdings</vt:lpstr>
      <vt:lpstr>Coalition-MAH powerpoint template</vt:lpstr>
      <vt:lpstr>       Mount Auburn Professional Services   Practice Improvement Project  Mount Auburn Medical Associates    </vt:lpstr>
      <vt:lpstr>Practice Improvement Team</vt:lpstr>
      <vt:lpstr>Aim Statement</vt:lpstr>
      <vt:lpstr>PowerPoint Presentation</vt:lpstr>
      <vt:lpstr>Dr. Cutler’s Panel: Who meets the criteria for Colon Cancer Screen Risk Assessment?</vt:lpstr>
      <vt:lpstr>PowerPoint Presentation</vt:lpstr>
      <vt:lpstr>Surprises</vt:lpstr>
      <vt:lpstr>What are the Barriers?</vt:lpstr>
      <vt:lpstr>Patient Safety &amp; Efficiency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Capstick</dc:creator>
  <cp:lastModifiedBy>Elizabeth Capstick</cp:lastModifiedBy>
  <cp:revision>46</cp:revision>
  <cp:lastPrinted>2015-09-21T17:42:21Z</cp:lastPrinted>
  <dcterms:created xsi:type="dcterms:W3CDTF">2015-02-24T15:47:21Z</dcterms:created>
  <dcterms:modified xsi:type="dcterms:W3CDTF">2016-01-08T15:18:56Z</dcterms:modified>
</cp:coreProperties>
</file>